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0" r:id="rId2"/>
    <p:sldId id="280" r:id="rId3"/>
    <p:sldId id="282" r:id="rId4"/>
    <p:sldId id="317" r:id="rId5"/>
    <p:sldId id="277" r:id="rId6"/>
    <p:sldId id="278" r:id="rId7"/>
    <p:sldId id="279" r:id="rId8"/>
    <p:sldId id="281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9" autoAdjust="0"/>
    <p:restoredTop sz="91487" autoAdjust="0"/>
  </p:normalViewPr>
  <p:slideViewPr>
    <p:cSldViewPr snapToGrid="0">
      <p:cViewPr varScale="1">
        <p:scale>
          <a:sx n="146" d="100"/>
          <a:sy n="146" d="100"/>
        </p:scale>
        <p:origin x="3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9181B-9AAC-4A47-8C1A-90092F90CFE3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CDEE-BB4A-420B-85AA-18E959CEA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2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63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16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2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64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11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3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00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1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62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4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15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10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90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18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89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8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7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0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8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36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97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-Identity-H"/>
              </a:rPr>
              <a:t>In the C++ script, functions marked with </a:t>
            </a:r>
            <a:r>
              <a:rPr lang="en-US" sz="1800" b="0" i="0" u="none" strike="noStrike" baseline="0" dirty="0" err="1">
                <a:latin typeface="LMMono10-Regular-Identity-H"/>
              </a:rPr>
              <a:t>Rcpp</a:t>
            </a:r>
            <a:r>
              <a:rPr lang="en-US" sz="1800" b="0" i="0" u="none" strike="noStrike" baseline="0" dirty="0">
                <a:latin typeface="LMMono10-Regular-Identity-H"/>
              </a:rPr>
              <a:t>::export </a:t>
            </a:r>
            <a:r>
              <a:rPr lang="en-US" sz="1800" b="0" i="0" u="none" strike="noStrike" baseline="0" dirty="0">
                <a:latin typeface="LMRoman10-Regular-Identity-H"/>
              </a:rPr>
              <a:t>are pulled into our R environment and made available.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49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8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730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98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98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136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03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60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3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9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4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4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05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99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9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9350-EDA9-FA1E-3F2A-667BB1D5D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8A774-C7A5-4A22-58FE-99FCD2063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31EF4-2701-0927-0EC5-C3B2B4AF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EE02A-3838-C4B7-A89F-450ADF62D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E31AB-4A09-A3B5-56BE-D1373CA7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32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5F3A-CB84-9450-A39D-96E4A8A22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F68F2-5528-5B6A-B795-A3A300E9D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3A9D8-6AA8-8962-3EBD-67D8031C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3F99E-9105-D572-39F4-1786BC62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F7057-24A7-3E6A-D799-076D0060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1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D22FF-67C2-E212-6CC1-2DA1E435A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A3118-E663-5E58-B0BF-9363272E0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667FE-BB8C-CD26-6888-F96FC678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1EB2F-3FA8-5BE4-33F9-84943194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35099-B471-08B7-90A5-92AD0808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88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9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7B9B-E4DB-803D-60B9-5FBD3553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F4EB0-3FA9-61BA-9E03-355BF135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5EC3A-7A37-FDDD-AA99-5E415BC5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DFBE7-BCAB-5E3B-8447-EA3C74F4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EAD27-D2B5-B15A-83F5-8BD5B525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EBE1-ECAF-8866-0843-E1F5C56E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DB7D-8972-255F-65D8-6DC6B1063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E7F98-964E-45EB-F8EC-602C408C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C9E2-91AA-E148-C8A5-19DA85EC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E00B8-F42B-A39F-F568-AB3DD2EF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FD8A-D661-CBAB-AE91-88E766EC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2533-3CFE-E12A-F0D4-A6A11EF9A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153AE-C583-766C-EF03-ACE5547AA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51D85-22E8-7AF0-7FC4-1CCC2F0C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53213-3CAF-F0FF-160A-CE063FA5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2A2B2-3865-77DD-AEB1-861D57CF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38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FECAF-0ECA-A897-7126-7A27FBFB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4799-A0E1-0ABA-ED11-E141A509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610D9-70D6-DEAE-8701-64D6BE416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790B1-AA71-7BB1-5C37-0661511E0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01E8A-378F-0BBC-ED1B-9F705A5DD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EF3C9-2A75-54A6-EB14-C48D77542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AE5A56-C326-AC2F-BCE0-9534F8C4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C3633-16A1-3536-67DD-C1401A5C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8007-9E3E-F9DC-6DD6-BA6CF3C7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BC7719-307C-8A19-D77B-D47472D0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77CF0-4B9A-EEE5-0A65-5FDB4945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E275F-876C-A979-8AC1-34706C4B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6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0DF54-5AC0-E371-988F-EFEFCC9A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C201E-2CDB-CF50-392E-7CD75638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406C-F23C-5254-FEA9-76E94E9A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9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F44C-BFCA-BF4F-1E1E-1A8EDC82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FC294-1193-84E6-1383-D91590CBD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D193BB-F477-70AB-5FA6-EE453F032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9E86-3722-7C70-559D-7B3D28B2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B4519-A9E8-E799-84A9-0526FF0E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5D675-EAAA-5793-0F55-75BA6C4E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0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EFB91-8F3E-B118-550E-C380516D7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A7FA61-BF5E-3EE4-9369-C3F391932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94764-8003-E329-1967-EDEA5F249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5CC80-97A6-A61D-C039-DDC8E1995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00F76-D2E2-60CB-6AC5-2BF7A6DE2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EC277-3F13-802F-A8E2-7BC3DA5D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7AEF0-A963-ECBC-B54C-CD6FADDB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22B17-949A-E167-673A-207354201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74A1E-C2D9-5D56-222D-32396184E2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C6ECA9-D64F-4C76-A500-2F141161309F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87BA7-230E-2393-EFCF-7B5D18812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A6BDE-4385-8D60-1A79-2BE852584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C2C73-25C6-4074-88AF-0C01E4014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2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dept.stat.lsa.umich.edu/~jerrick/courses/stat701/notes/functions.html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geeksforgeeks.org/for-loop-in-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tmcd/escapem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tmcd82070/MRA/tree/mast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Coding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Horvitz_Thompson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9D9F1AD-636A-901D-1E5B-3DB273A0C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11" y="1198320"/>
            <a:ext cx="2144540" cy="1225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9BF76-B09A-A96B-7E59-7B37F7F8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11" y="2509291"/>
            <a:ext cx="8932863" cy="40603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497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superpopulation model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550DB60-8746-AB5C-5B13-0ADD5DED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8" y="1198320"/>
            <a:ext cx="8544314" cy="1279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B86D8-72F5-A42C-396E-C96365BC8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8" y="2806710"/>
            <a:ext cx="2609267" cy="1244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1D9302-8B5C-C1F3-122F-908C7436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48" y="3204153"/>
            <a:ext cx="5469488" cy="7480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8AA21F-9016-0D98-EE81-9F75EF729008}"/>
                  </a:ext>
                </a:extLst>
              </p:cNvPr>
              <p:cNvSpPr txBox="1"/>
              <p:nvPr/>
            </p:nvSpPr>
            <p:spPr>
              <a:xfrm>
                <a:off x="380998" y="4380455"/>
                <a:ext cx="6100762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E718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E718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𝐵</m:t>
                            </m:r>
                          </m:e>
                        </m:acc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𝑡𝑜𝑡𝑎𝑙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𝑏𝑖𝑟𝑡h𝑠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𝑓𝑜𝑟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𝑝𝑒𝑟𝑖𝑜𝑑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E718F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8AA21F-9016-0D98-EE81-9F75EF72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4380455"/>
                <a:ext cx="6100762" cy="475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2F75A3-254A-A8A4-7728-264B4477FE8E}"/>
                  </a:ext>
                </a:extLst>
              </p:cNvPr>
              <p:cNvSpPr txBox="1"/>
              <p:nvPr/>
            </p:nvSpPr>
            <p:spPr>
              <a:xfrm>
                <a:off x="380998" y="4857394"/>
                <a:ext cx="10668002" cy="1775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𝑛𝑢𝑚𝑏𝑒𝑟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𝑜𝑓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𝑐𝑎𝑟𝑐𝑎𝑠𝑠𝑒𝑠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𝑟𝑒𝑙𝑒𝑎𝑠𝑒𝑑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𝑤𝑖𝑡h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𝑑𝑖𝑠𝑐𝑡𝑎𝑔𝑠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𝑖𝑛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𝑝𝑒𝑟𝑖𝑜𝑑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E718F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𝑛𝑢𝑚𝑏𝑒𝑟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𝑜𝑓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𝑐𝑎𝑟𝑐𝑎𝑠𝑠𝑒𝑠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𝑐𝑎𝑝𝑡𝑢𝑟𝑒𝑑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𝑑𝑢𝑟𝑖𝑛𝑔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𝑝𝑒𝑟𝑖𝑜𝑑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E718F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E718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1E718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1E718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𝑒𝑠𝑡𝑖𝑚𝑎𝑡𝑒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𝑜𝑓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𝑎𝑏𝑢𝑛𝑑𝑎𝑛𝑐𝑒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𝑑𝑢𝑟𝑖𝑛𝑔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𝑝𝑒𝑟𝑖𝑜𝑑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𝑑𝑒𝑟𝑖𝑣𝑒𝑑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𝑓𝑟𝑜𝑚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𝐻𝑜𝑟𝑣𝑖𝑡𝑧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𝑇h𝑜𝑚𝑝𝑠𝑜𝑛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𝑒𝑠𝑡𝑖𝑚𝑎𝑡𝑜𝑟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E718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1E718F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2F75A3-254A-A8A4-7728-264B4477F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8" y="4857394"/>
                <a:ext cx="10668002" cy="1775614"/>
              </a:xfrm>
              <a:prstGeom prst="rect">
                <a:avLst/>
              </a:prstGeom>
              <a:blipFill>
                <a:blip r:embed="rId7"/>
                <a:stretch>
                  <a:fillRect l="-742" t="-3093" b="-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55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B_star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A48BAE-3E3A-265F-1E45-382982D4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967" y="1198320"/>
            <a:ext cx="8290178" cy="53358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64C338-658C-B469-A13F-A923E778A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55" y="5317654"/>
            <a:ext cx="1792695" cy="855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DF5F7-C379-ADEA-AAA4-C5CEC383A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6" y="3701554"/>
            <a:ext cx="3168652" cy="433349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40E9F55C-346D-BBE4-325E-547024770FD4}"/>
              </a:ext>
            </a:extLst>
          </p:cNvPr>
          <p:cNvSpPr/>
          <p:nvPr/>
        </p:nvSpPr>
        <p:spPr>
          <a:xfrm flipH="1">
            <a:off x="3192477" y="5105400"/>
            <a:ext cx="342759" cy="1314692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1448AEF-4ED7-10D9-3759-C43A2BF0444B}"/>
              </a:ext>
            </a:extLst>
          </p:cNvPr>
          <p:cNvSpPr/>
          <p:nvPr/>
        </p:nvSpPr>
        <p:spPr>
          <a:xfrm flipH="1">
            <a:off x="3192477" y="3260882"/>
            <a:ext cx="342759" cy="1314692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26D041-FA1B-A996-CC20-02A02DA4263F}"/>
              </a:ext>
            </a:extLst>
          </p:cNvPr>
          <p:cNvCxnSpPr>
            <a:cxnSpLocks/>
          </p:cNvCxnSpPr>
          <p:nvPr/>
        </p:nvCxnSpPr>
        <p:spPr>
          <a:xfrm>
            <a:off x="2652713" y="2609850"/>
            <a:ext cx="13160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F9EDD391-0B30-C72C-D9F0-9700D7505E58}"/>
              </a:ext>
            </a:extLst>
          </p:cNvPr>
          <p:cNvSpPr/>
          <p:nvPr/>
        </p:nvSpPr>
        <p:spPr>
          <a:xfrm rot="5400000" flipH="1">
            <a:off x="2499752" y="3093165"/>
            <a:ext cx="342759" cy="1014429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47DCA6-214D-E2EB-8A7D-2E37D8230588}"/>
              </a:ext>
            </a:extLst>
          </p:cNvPr>
          <p:cNvCxnSpPr>
            <a:cxnSpLocks/>
            <a:stCxn id="22" idx="1"/>
          </p:cNvCxnSpPr>
          <p:nvPr/>
        </p:nvCxnSpPr>
        <p:spPr>
          <a:xfrm flipV="1">
            <a:off x="2671131" y="2583656"/>
            <a:ext cx="0" cy="8453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D51F82-2263-F935-5665-430DFE77410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63917" y="5762746"/>
            <a:ext cx="10285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940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total_escapement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9929294-C541-DDA5-E838-8AE0A2FD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8" y="1198321"/>
            <a:ext cx="7439027" cy="1113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1089E-4D02-BFC7-2658-489066282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18" y="2992679"/>
            <a:ext cx="9544050" cy="2667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04103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pro_capsur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5464B82-95FD-7F20-A70D-461B0B96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5" y="3163281"/>
            <a:ext cx="376237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1BC22-4BA0-A274-EDFA-027D9593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75" y="4506786"/>
            <a:ext cx="3657600" cy="10001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EC9CF-FB17-9D0D-AAA9-D84F2C83D0A9}"/>
                  </a:ext>
                </a:extLst>
              </p:cNvPr>
              <p:cNvSpPr txBox="1"/>
              <p:nvPr/>
            </p:nvSpPr>
            <p:spPr>
              <a:xfrm>
                <a:off x="860878" y="1389487"/>
                <a:ext cx="244067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EEC9CF-FB17-9D0D-AAA9-D84F2C83D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78" y="1389487"/>
                <a:ext cx="2440670" cy="461665"/>
              </a:xfrm>
              <a:prstGeom prst="rect">
                <a:avLst/>
              </a:prstGeom>
              <a:blipFill>
                <a:blip r:embed="rId5"/>
                <a:stretch>
                  <a:fillRect b="-141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D19AB4-0F55-313B-1CEA-80F9C13E082B}"/>
              </a:ext>
            </a:extLst>
          </p:cNvPr>
          <p:cNvCxnSpPr>
            <a:cxnSpLocks/>
          </p:cNvCxnSpPr>
          <p:nvPr/>
        </p:nvCxnSpPr>
        <p:spPr>
          <a:xfrm>
            <a:off x="8350250" y="1198320"/>
            <a:ext cx="0" cy="3494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EA95BF-8510-D624-E204-5475BCBD86AD}"/>
              </a:ext>
            </a:extLst>
          </p:cNvPr>
          <p:cNvCxnSpPr>
            <a:cxnSpLocks/>
          </p:cNvCxnSpPr>
          <p:nvPr/>
        </p:nvCxnSpPr>
        <p:spPr>
          <a:xfrm>
            <a:off x="2057400" y="1198320"/>
            <a:ext cx="63182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CB59F8-3E44-CE89-7011-F8482FBB8924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081213" y="1198320"/>
            <a:ext cx="0" cy="1911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8F1CBE9E-981E-029F-1490-05ED1D47F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776" y="1602030"/>
            <a:ext cx="7000875" cy="4057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551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location()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00D80B-E447-7459-0679-59DB10CB9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5" y="2039937"/>
            <a:ext cx="7296150" cy="458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580CFD-23FF-CB2F-75C2-A08752E1039C}"/>
              </a:ext>
            </a:extLst>
          </p:cNvPr>
          <p:cNvCxnSpPr>
            <a:cxnSpLocks/>
          </p:cNvCxnSpPr>
          <p:nvPr/>
        </p:nvCxnSpPr>
        <p:spPr>
          <a:xfrm flipV="1">
            <a:off x="2260600" y="2438400"/>
            <a:ext cx="0" cy="65694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7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42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9E96345-0221-A0CD-7C97-4DD127FBB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55" y="2690812"/>
            <a:ext cx="11610975" cy="2505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53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42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FDEFB0-8BDA-0F27-B12D-E5D6E8912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3" y="2420448"/>
            <a:ext cx="11049000" cy="3905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182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42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A8A829F-669A-0776-DCEE-1C878C00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18" y="2574925"/>
            <a:ext cx="11144250" cy="3448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968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42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DB8DC00-968D-728D-3131-F82EB194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43" y="2509837"/>
            <a:ext cx="11049000" cy="29813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754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Prepping to code - packages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514985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Packages:</a:t>
            </a:r>
          </a:p>
          <a:p>
            <a:r>
              <a:rPr lang="en-US" b="1" dirty="0" err="1"/>
              <a:t>tidyverse</a:t>
            </a:r>
            <a:endParaRPr lang="en-US" b="1" dirty="0"/>
          </a:p>
          <a:p>
            <a:r>
              <a:rPr lang="en-US" b="1" dirty="0"/>
              <a:t>escapeMR</a:t>
            </a:r>
          </a:p>
          <a:p>
            <a:r>
              <a:rPr lang="en-US" b="1" dirty="0"/>
              <a:t>ggplot2</a:t>
            </a:r>
          </a:p>
          <a:p>
            <a:r>
              <a:rPr lang="en-US" b="1" dirty="0" err="1"/>
              <a:t>rcpp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3"/>
              </a:rPr>
              <a:t>Writing functions in R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hlinkClick r:id="rId4"/>
              </a:rPr>
              <a:t>Writing “for loops” in R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B6D847-7D2D-6E8F-53D2-48B6BC544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13" y="1559284"/>
            <a:ext cx="36099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RcppCore">
            <a:extLst>
              <a:ext uri="{FF2B5EF4-FFF2-40B4-BE49-F238E27FC236}">
                <a16:creationId xmlns:a16="http://schemas.microsoft.com/office/drawing/2014/main" id="{05033FA8-CF00-59E8-A440-DDF301A3A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5601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dyverse - Wikipedia">
            <a:extLst>
              <a:ext uri="{FF2B5EF4-FFF2-40B4-BE49-F238E27FC236}">
                <a16:creationId xmlns:a16="http://schemas.microsoft.com/office/drawing/2014/main" id="{43888450-ACF8-043E-4A7B-6D369012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71" y="2898737"/>
            <a:ext cx="1662558" cy="191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gplot2 - Wikipedia">
            <a:extLst>
              <a:ext uri="{FF2B5EF4-FFF2-40B4-BE49-F238E27FC236}">
                <a16:creationId xmlns:a16="http://schemas.microsoft.com/office/drawing/2014/main" id="{8B4CEFE2-086A-C4A9-C795-248378DE6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088" y="4545770"/>
            <a:ext cx="1662112" cy="191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69F03-EBA4-7A48-6DBA-F3D125CB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42" y="1198320"/>
            <a:ext cx="9652002" cy="11366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EAB6C1-05E6-CFA2-4280-118345EB2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884" y="2334928"/>
            <a:ext cx="9015518" cy="42643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19515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0330D5-754A-4D75-3870-92F73A4A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2824162"/>
            <a:ext cx="10848975" cy="1209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B2E738-B3DB-64EE-FFCB-FF19D0EB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18" y="1458791"/>
            <a:ext cx="28003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48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CJS_loglik_wrapper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07FFB68-CBC3-E967-9FC9-734D316E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0" y="1506498"/>
            <a:ext cx="10487025" cy="733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AF0F3D13-6097-4712-E706-B11B302CC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2374899"/>
            <a:ext cx="11811000" cy="40258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We’ll be using the </a:t>
            </a:r>
            <a:r>
              <a:rPr lang="en-US" dirty="0" err="1"/>
              <a:t>optim</a:t>
            </a:r>
            <a:r>
              <a:rPr lang="en-US" dirty="0"/>
              <a:t>() call in R to find the MLE.</a:t>
            </a:r>
          </a:p>
          <a:p>
            <a:r>
              <a:rPr lang="en-US" dirty="0"/>
              <a:t>R </a:t>
            </a:r>
            <a:r>
              <a:rPr lang="en-US" dirty="0" err="1"/>
              <a:t>optim</a:t>
            </a:r>
            <a:r>
              <a:rPr lang="en-US" dirty="0"/>
              <a:t>() is a general-purpose optimization function.</a:t>
            </a:r>
          </a:p>
          <a:p>
            <a:r>
              <a:rPr lang="en-US" dirty="0" err="1"/>
              <a:t>optim</a:t>
            </a:r>
            <a:r>
              <a:rPr lang="en-US" dirty="0"/>
              <a:t>() </a:t>
            </a:r>
            <a:r>
              <a:rPr lang="en-US" i="1" dirty="0"/>
              <a:t>minimizes </a:t>
            </a:r>
            <a:r>
              <a:rPr lang="en-US" dirty="0"/>
              <a:t>a function.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Using a “wrapper” function:</a:t>
            </a:r>
          </a:p>
          <a:p>
            <a:r>
              <a:rPr lang="en-US" dirty="0"/>
              <a:t>Allows us to </a:t>
            </a:r>
            <a:r>
              <a:rPr lang="en-US" i="1" dirty="0"/>
              <a:t>maximize</a:t>
            </a:r>
            <a:r>
              <a:rPr lang="en-US" dirty="0"/>
              <a:t> the function with a sign change.</a:t>
            </a:r>
          </a:p>
          <a:p>
            <a:r>
              <a:rPr lang="en-US" dirty="0"/>
              <a:t>Allows us to pass additional arguments that will not be optimized.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CJS_data_prep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8B5346-412C-47F2-7915-CFB39BE6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05" y="1498600"/>
            <a:ext cx="10277475" cy="1371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B91185BA-E615-C1C3-F09C-2ABF8C29E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262" y="3163193"/>
            <a:ext cx="10277475" cy="3230316"/>
          </a:xfrm>
        </p:spPr>
        <p:txBody>
          <a:bodyPr>
            <a:normAutofit/>
          </a:bodyPr>
          <a:lstStyle/>
          <a:p>
            <a:r>
              <a:rPr lang="en-US" dirty="0"/>
              <a:t>Data preparation function.</a:t>
            </a:r>
          </a:p>
          <a:p>
            <a:r>
              <a:rPr lang="en-US" dirty="0"/>
              <a:t>Deals with chopped data and sex and length covariates. </a:t>
            </a:r>
          </a:p>
        </p:txBody>
      </p:sp>
    </p:spTree>
    <p:extLst>
      <p:ext uri="{BB962C8B-B14F-4D97-AF65-F5344CB8AC3E}">
        <p14:creationId xmlns:p14="http://schemas.microsoft.com/office/powerpoint/2010/main" val="298750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CJS_data_prep()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660D1EF-E6AB-C504-6DA1-D1C62653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3" y="1198319"/>
            <a:ext cx="9895834" cy="30601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7FADA-53F8-EB01-FA22-074A04544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719"/>
          <a:stretch/>
        </p:blipFill>
        <p:spPr>
          <a:xfrm>
            <a:off x="3848543" y="4453105"/>
            <a:ext cx="4494914" cy="21587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2147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CJS_data_prep()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FB81B27-32AC-68EB-9BC2-87778E47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3" y="1358575"/>
            <a:ext cx="11087100" cy="3457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247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CJS_data_prep()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8D1A0F-267A-7C34-28B1-376A003D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60" y="1198320"/>
            <a:ext cx="10434166" cy="4281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49B937-26A1-EA30-4B82-1D04D68EC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512" y="5506622"/>
            <a:ext cx="6566262" cy="11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6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prepare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A48DEDF-50FF-B91D-FDD3-4FC830038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43" y="4229342"/>
            <a:ext cx="10439400" cy="2190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793CB89-27E1-4704-05F5-968CF9B7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Load demo data</a:t>
            </a:r>
          </a:p>
          <a:p>
            <a:pPr lvl="1"/>
            <a:r>
              <a:rPr lang="en-US" dirty="0"/>
              <a:t>demo_CH.csv</a:t>
            </a:r>
          </a:p>
          <a:p>
            <a:pPr lvl="1"/>
            <a:r>
              <a:rPr lang="en-US" dirty="0"/>
              <a:t>demo_Covariates.csv</a:t>
            </a:r>
          </a:p>
          <a:p>
            <a:pPr lvl="1"/>
            <a:r>
              <a:rPr lang="en-US" dirty="0"/>
              <a:t>demo_Chops.csv</a:t>
            </a:r>
          </a:p>
          <a:p>
            <a:r>
              <a:rPr lang="en-US" dirty="0"/>
              <a:t>Prep data with CJS_data_prep()</a:t>
            </a:r>
          </a:p>
        </p:txBody>
      </p:sp>
    </p:spTree>
    <p:extLst>
      <p:ext uri="{BB962C8B-B14F-4D97-AF65-F5344CB8AC3E}">
        <p14:creationId xmlns:p14="http://schemas.microsoft.com/office/powerpoint/2010/main" val="3052475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optimize parameters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793CB89-27E1-4704-05F5-968CF9B7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Set `</a:t>
            </a:r>
            <a:r>
              <a:rPr lang="en-US" dirty="0" err="1"/>
              <a:t>initial_beta</a:t>
            </a:r>
            <a:r>
              <a:rPr lang="en-US" dirty="0"/>
              <a:t>`</a:t>
            </a:r>
          </a:p>
          <a:p>
            <a:r>
              <a:rPr lang="en-US" dirty="0"/>
              <a:t>Run </a:t>
            </a:r>
            <a:r>
              <a:rPr lang="en-US" dirty="0" err="1"/>
              <a:t>optim</a:t>
            </a:r>
            <a:r>
              <a:rPr lang="en-US" dirty="0"/>
              <a:t>() call</a:t>
            </a:r>
          </a:p>
          <a:p>
            <a:r>
              <a:rPr lang="en-US" dirty="0"/>
              <a:t>Use `</a:t>
            </a:r>
            <a:r>
              <a:rPr lang="en-US" dirty="0" err="1"/>
              <a:t>Sys.time</a:t>
            </a:r>
            <a:r>
              <a:rPr lang="en-US" dirty="0"/>
              <a:t>()` for testing speed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B2822-6EEE-A4B8-328B-908E0BA5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87" y="2710180"/>
            <a:ext cx="10486526" cy="2813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FA694-B471-9A61-5758-3DCFF07D0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5779151"/>
            <a:ext cx="880110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57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fill_prop_matrices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E793CB89-27E1-4704-05F5-968CF9B7C0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1276539"/>
                <a:ext cx="11811000" cy="28672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Function to create matrices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sz="2400" dirty="0">
                    <a:solidFill>
                      <a:srgbClr val="1E718F"/>
                    </a:solidFill>
                  </a:rPr>
                  <a:t>and</a:t>
                </a:r>
                <a:r>
                  <a:rPr lang="en-US" sz="2400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our observed data.</a:t>
                </a:r>
              </a:p>
            </p:txBody>
          </p:sp>
        </mc:Choice>
        <mc:Fallback>
          <p:sp>
            <p:nvSpPr>
              <p:cNvPr id="5" name="Content Placeholder 8">
                <a:extLst>
                  <a:ext uri="{FF2B5EF4-FFF2-40B4-BE49-F238E27FC236}">
                    <a16:creationId xmlns:a16="http://schemas.microsoft.com/office/drawing/2014/main" id="{E793CB89-27E1-4704-05F5-968CF9B7C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1276539"/>
                <a:ext cx="11811000" cy="2867283"/>
              </a:xfrm>
              <a:blipFill>
                <a:blip r:embed="rId3"/>
                <a:stretch>
                  <a:fillRect l="-671" t="-2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9D30003-B73A-532C-DE81-FC6F8045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07" y="2346551"/>
            <a:ext cx="9369271" cy="39220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873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Prepping to code – project directory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B4064A5-0E5B-643A-D15B-81F8700D5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63" y="1466850"/>
            <a:ext cx="10128474" cy="46906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0917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total_escapement()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793CB89-27E1-4704-05F5-968CF9B7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Function to take optimized parameters and previously built functions to estimate total escapement.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B180A-A60E-CAF8-675A-0635FF36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29" y="2481442"/>
            <a:ext cx="9794341" cy="3938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5443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estimate escapement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E793CB89-27E1-4704-05F5-968CF9B7C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Run </a:t>
            </a:r>
            <a:r>
              <a:rPr lang="en-US" dirty="0" err="1"/>
              <a:t>est_escapement</a:t>
            </a:r>
            <a:r>
              <a:rPr lang="en-US" dirty="0"/>
              <a:t>() with </a:t>
            </a:r>
            <a:r>
              <a:rPr lang="en-US" dirty="0" err="1"/>
              <a:t>optim_beta</a:t>
            </a:r>
            <a:r>
              <a:rPr lang="en-US" dirty="0"/>
              <a:t> and prepped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7A4F3-3A27-B2AC-E62B-97F55871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0" y="2486761"/>
            <a:ext cx="10982325" cy="742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B63A8-7AED-D3D0-DA75-FD2A90D5D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80" y="3452488"/>
            <a:ext cx="88392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16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Speeding it up – incorporating C++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@RcppCore">
            <a:extLst>
              <a:ext uri="{FF2B5EF4-FFF2-40B4-BE49-F238E27FC236}">
                <a16:creationId xmlns:a16="http://schemas.microsoft.com/office/drawing/2014/main" id="{7F0A766D-112D-E1AA-2D34-8F77888BA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2" y="119832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DB3CBE18-42BC-7C52-7872-26835C4FF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27653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Original optim_speed1 ~ 3.56 seconds.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9FC948-B109-69DA-E3C3-E982D6AC1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8" y="2726572"/>
            <a:ext cx="8073154" cy="3560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38B331-3331-573D-565D-BD497DCF38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7059"/>
          <a:stretch/>
        </p:blipFill>
        <p:spPr>
          <a:xfrm>
            <a:off x="380998" y="1774582"/>
            <a:ext cx="8073154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6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Speeding it up – incorporating C++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DFE4867-380A-BF97-374F-65A6579FD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"/>
          <a:stretch/>
        </p:blipFill>
        <p:spPr>
          <a:xfrm>
            <a:off x="538568" y="1198320"/>
            <a:ext cx="11106150" cy="35843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A9E60C-2878-F898-0DF5-1EC8CCDDC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3" y="4868172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New </a:t>
            </a:r>
            <a:r>
              <a:rPr lang="en-US" dirty="0" err="1"/>
              <a:t>optim_speed_cpp</a:t>
            </a:r>
            <a:r>
              <a:rPr lang="en-US" dirty="0"/>
              <a:t> ~ 0.51 seconds.</a:t>
            </a:r>
          </a:p>
        </p:txBody>
      </p:sp>
    </p:spTree>
    <p:extLst>
      <p:ext uri="{BB962C8B-B14F-4D97-AF65-F5344CB8AC3E}">
        <p14:creationId xmlns:p14="http://schemas.microsoft.com/office/powerpoint/2010/main" val="3161140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Bootstrapping for confidence intervals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8BC8ECCB-F704-95BB-CF7A-16CB9BEAE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3" y="1285988"/>
            <a:ext cx="11811000" cy="76041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Iterative resampling technique used to estimate distribution of the escapement estimate.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24F8580-C810-E8F6-BB46-83E81ECE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1" y="1970684"/>
            <a:ext cx="10755984" cy="464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32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AD71E0D-D66A-8EE6-8DEE-D40A3A284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79" y="1556777"/>
            <a:ext cx="10448925" cy="1076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3077079"/>
            <a:ext cx="11811000" cy="2867283"/>
          </a:xfrm>
        </p:spPr>
        <p:txBody>
          <a:bodyPr>
            <a:normAutofit/>
          </a:bodyPr>
          <a:lstStyle/>
          <a:p>
            <a:r>
              <a:rPr lang="en-US" dirty="0"/>
              <a:t>Input “iterations” and prepared data.</a:t>
            </a:r>
          </a:p>
          <a:p>
            <a:pPr lvl="1"/>
            <a:r>
              <a:rPr lang="en-US" dirty="0"/>
              <a:t>Sets initial values</a:t>
            </a:r>
          </a:p>
        </p:txBody>
      </p:sp>
    </p:spTree>
    <p:extLst>
      <p:ext uri="{BB962C8B-B14F-4D97-AF65-F5344CB8AC3E}">
        <p14:creationId xmlns:p14="http://schemas.microsoft.com/office/powerpoint/2010/main" val="2259670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4930219"/>
            <a:ext cx="11811000" cy="1649688"/>
          </a:xfrm>
        </p:spPr>
        <p:txBody>
          <a:bodyPr>
            <a:normAutofit/>
          </a:bodyPr>
          <a:lstStyle/>
          <a:p>
            <a:r>
              <a:rPr lang="en-US" dirty="0"/>
              <a:t>Begins for loop for target iterations.</a:t>
            </a:r>
          </a:p>
          <a:p>
            <a:r>
              <a:rPr lang="en-US" dirty="0"/>
              <a:t>Sample original prepped data with replacement.</a:t>
            </a:r>
          </a:p>
          <a:p>
            <a:r>
              <a:rPr lang="en-US" dirty="0"/>
              <a:t>Create new “iteration” data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46A8C-DE7C-C4D6-EEA3-98A402E3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2" y="1338971"/>
            <a:ext cx="11277600" cy="3305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8938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4204355"/>
            <a:ext cx="11811000" cy="2375552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cpp_optim</a:t>
            </a:r>
            <a:r>
              <a:rPr lang="en-US" dirty="0"/>
              <a:t>() to find optimized parameters for each iteration.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A0A704-6E71-0E0C-317B-9612B09ED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2" y="1394233"/>
            <a:ext cx="11201400" cy="24669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609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4204355"/>
            <a:ext cx="11811000" cy="2375552"/>
          </a:xfrm>
        </p:spPr>
        <p:txBody>
          <a:bodyPr>
            <a:normAutofit/>
          </a:bodyPr>
          <a:lstStyle/>
          <a:p>
            <a:r>
              <a:rPr lang="en-US" dirty="0"/>
              <a:t>Run total_escapement() function using iteration data and parameters.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129AA-85A1-835C-FBB1-31EDC1B2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2" y="1571134"/>
            <a:ext cx="11620500" cy="1981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0890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Coding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B6FE9E9-85A6-DEB4-D728-13B24034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42" y="4204355"/>
            <a:ext cx="11811000" cy="2375552"/>
          </a:xfrm>
        </p:spPr>
        <p:txBody>
          <a:bodyPr>
            <a:normAutofit/>
          </a:bodyPr>
          <a:lstStyle/>
          <a:p>
            <a:r>
              <a:rPr lang="en-US" dirty="0"/>
              <a:t>Store iterative results.</a:t>
            </a:r>
          </a:p>
          <a:p>
            <a:r>
              <a:rPr lang="en-US" dirty="0"/>
              <a:t>End for loop and return results.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B2214-4637-DACB-B7D5-DAC120ED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2" y="1434445"/>
            <a:ext cx="11163300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116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Prepping to code – project directory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89E89B3-B522-1CAE-7BBF-8B001583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652" y="1979727"/>
            <a:ext cx="8872696" cy="19323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5347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CJS_bootstrap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B9AA7F5-3A4E-A29B-51B5-C20E2C2A3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17" y="1349336"/>
            <a:ext cx="10991850" cy="523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07D4D-EBCF-3C5E-5FBC-448132992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571" y="2024227"/>
            <a:ext cx="5120996" cy="43765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F05D37A6-579B-25EC-EA6C-3A8D24FC0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16" y="2203335"/>
            <a:ext cx="5663681" cy="4376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bootstrap_results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Iteration number</a:t>
            </a:r>
          </a:p>
          <a:p>
            <a:pPr lvl="1"/>
            <a:r>
              <a:rPr lang="en-US" dirty="0"/>
              <a:t>Log-likelihood</a:t>
            </a:r>
          </a:p>
          <a:p>
            <a:pPr lvl="1"/>
            <a:r>
              <a:rPr lang="en-US" dirty="0"/>
              <a:t>Escapement estimate</a:t>
            </a:r>
          </a:p>
          <a:p>
            <a:pPr lvl="1"/>
            <a:r>
              <a:rPr lang="en-US" dirty="0"/>
              <a:t>Iteration duration</a:t>
            </a:r>
          </a:p>
        </p:txBody>
      </p:sp>
    </p:spTree>
    <p:extLst>
      <p:ext uri="{BB962C8B-B14F-4D97-AF65-F5344CB8AC3E}">
        <p14:creationId xmlns:p14="http://schemas.microsoft.com/office/powerpoint/2010/main" val="4145489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Running code – calculating CI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126715B-7D2B-22D9-D21F-A75BD036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3" y="1565966"/>
            <a:ext cx="11163300" cy="2886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1121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Bootstrapping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0A4AD0B-5A90-B68F-72DB-FA0B3D64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23" y="1198320"/>
            <a:ext cx="10695839" cy="54008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56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the escapeMR package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D10A220-E6F4-C7C1-525B-3B1E9B47A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69" y="1928772"/>
            <a:ext cx="10027861" cy="4747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5B11E4-80AC-DF52-A46D-59C9A3490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62" y="1168361"/>
            <a:ext cx="9591675" cy="704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267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the escapeMR package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091AF2-4628-B8F0-C169-6071B2C47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320"/>
            <a:ext cx="12192000" cy="550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the escapeMR package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hlinkClick r:id="rId3"/>
              </a:rPr>
              <a:t>escapeMR</a:t>
            </a:r>
            <a:r>
              <a:rPr lang="en-US" sz="2400" b="1" dirty="0"/>
              <a:t>:</a:t>
            </a:r>
          </a:p>
          <a:p>
            <a:r>
              <a:rPr lang="en-US" dirty="0" err="1"/>
              <a:t>escapeMR.R</a:t>
            </a:r>
            <a:r>
              <a:rPr lang="en-US" dirty="0"/>
              <a:t> – loads and runs shiny application.</a:t>
            </a:r>
          </a:p>
          <a:p>
            <a:r>
              <a:rPr lang="en-US" sz="2400" dirty="0" err="1"/>
              <a:t>ask</a:t>
            </a:r>
            <a:r>
              <a:rPr lang="en-US" dirty="0" err="1"/>
              <a:t>ForData.R</a:t>
            </a:r>
            <a:r>
              <a:rPr lang="en-US" dirty="0"/>
              <a:t> – prompts user for data inputs.</a:t>
            </a:r>
          </a:p>
          <a:p>
            <a:r>
              <a:rPr lang="en-US" sz="2400" dirty="0" err="1"/>
              <a:t>CJSscript.R</a:t>
            </a:r>
            <a:r>
              <a:rPr lang="en-US" sz="2400" dirty="0"/>
              <a:t> – script based version of shiny application.</a:t>
            </a:r>
          </a:p>
          <a:p>
            <a:r>
              <a:rPr lang="en-US" dirty="0" err="1"/>
              <a:t>esc_model.R</a:t>
            </a:r>
            <a:r>
              <a:rPr lang="en-US" dirty="0"/>
              <a:t> – passes formatted data to the </a:t>
            </a:r>
            <a:r>
              <a:rPr lang="en-US" b="1" dirty="0"/>
              <a:t>mra </a:t>
            </a:r>
            <a:r>
              <a:rPr lang="en-US" dirty="0"/>
              <a:t>package using the </a:t>
            </a:r>
            <a:r>
              <a:rPr lang="en-US" dirty="0" err="1"/>
              <a:t>F.cjs.estim</a:t>
            </a:r>
            <a:r>
              <a:rPr lang="en-US" dirty="0"/>
              <a:t>() call.</a:t>
            </a:r>
          </a:p>
          <a:p>
            <a:pPr marL="0" indent="0">
              <a:buNone/>
            </a:pPr>
            <a:r>
              <a:rPr lang="en-US" b="1" dirty="0">
                <a:hlinkClick r:id="rId4"/>
              </a:rPr>
              <a:t>mra</a:t>
            </a:r>
            <a:r>
              <a:rPr lang="en-US" b="1" dirty="0"/>
              <a:t>:</a:t>
            </a:r>
          </a:p>
          <a:p>
            <a:r>
              <a:rPr lang="en-US" sz="2400" dirty="0" err="1"/>
              <a:t>F.cjs.estim.R</a:t>
            </a:r>
            <a:r>
              <a:rPr lang="en-US" sz="2400" dirty="0"/>
              <a:t> – receives input data from escapeMR, and sets initial parameters.</a:t>
            </a:r>
          </a:p>
          <a:p>
            <a:r>
              <a:rPr lang="en-US" dirty="0"/>
              <a:t>Mrawin.f90 – FORTRAN script with many subroutines used in estimating log-likelihood and finding MLE.</a:t>
            </a:r>
          </a:p>
          <a:p>
            <a:pPr lvl="1"/>
            <a:r>
              <a:rPr lang="en-US" dirty="0"/>
              <a:t>Contains subroutine “VA09AD” MLE algorithm.</a:t>
            </a:r>
          </a:p>
        </p:txBody>
      </p:sp>
    </p:spTree>
    <p:extLst>
      <p:ext uri="{BB962C8B-B14F-4D97-AF65-F5344CB8AC3E}">
        <p14:creationId xmlns:p14="http://schemas.microsoft.com/office/powerpoint/2010/main" val="287583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demo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6EAC89-0B6B-DD50-A690-F966CBF78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1"/>
          <a:stretch/>
        </p:blipFill>
        <p:spPr>
          <a:xfrm>
            <a:off x="995768" y="1389992"/>
            <a:ext cx="9639300" cy="957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92F41-F2DC-DDE2-25B5-A6FC77F06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68" y="2710492"/>
            <a:ext cx="9601200" cy="228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6DF225-A307-C921-9BF3-FB4C5B5B7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68" y="3246476"/>
            <a:ext cx="10191750" cy="2238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A9403F-B5C9-EDC4-A5DF-D1EDF1F036AE}"/>
              </a:ext>
            </a:extLst>
          </p:cNvPr>
          <p:cNvSpPr txBox="1"/>
          <p:nvPr/>
        </p:nvSpPr>
        <p:spPr>
          <a:xfrm>
            <a:off x="995768" y="5676523"/>
            <a:ext cx="604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nan=153, ns=5</a:t>
            </a:r>
          </a:p>
        </p:txBody>
      </p:sp>
    </p:spTree>
    <p:extLst>
      <p:ext uri="{BB962C8B-B14F-4D97-AF65-F5344CB8AC3E}">
        <p14:creationId xmlns:p14="http://schemas.microsoft.com/office/powerpoint/2010/main" val="819893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Reviewing demo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5D01E72-1A77-8A4B-3EE8-FFE3649E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05" y="1293812"/>
            <a:ext cx="9667875" cy="219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444AC-9579-CF9A-9EEE-C59EF46B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104" y="1690687"/>
            <a:ext cx="4029075" cy="2219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04378A-079E-B2A3-6945-473CB7DF9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04" y="4317757"/>
            <a:ext cx="9658350" cy="219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128D43-A1EF-7B01-4C6B-C93CF6F01B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767" y="4741862"/>
            <a:ext cx="9420225" cy="8667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4669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773</Words>
  <Application>Microsoft Office PowerPoint</Application>
  <PresentationFormat>Widescreen</PresentationFormat>
  <Paragraphs>149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Aptos</vt:lpstr>
      <vt:lpstr>Aptos Display</vt:lpstr>
      <vt:lpstr>Arial</vt:lpstr>
      <vt:lpstr>Cambria Math</vt:lpstr>
      <vt:lpstr>Century Gothic</vt:lpstr>
      <vt:lpstr>LMMono10-Regular-Identity-H</vt:lpstr>
      <vt:lpstr>LMRoman10-Regular-Identity-H</vt:lpstr>
      <vt:lpstr>Office Theme</vt:lpstr>
      <vt:lpstr>CVCS Escapement Modeling</vt:lpstr>
      <vt:lpstr>Prepping to code - packages</vt:lpstr>
      <vt:lpstr>Prepping to code – project directory</vt:lpstr>
      <vt:lpstr>Prepping to code – project directory</vt:lpstr>
      <vt:lpstr>Reviewing the escapeMR package</vt:lpstr>
      <vt:lpstr>Reviewing the escapeMR package</vt:lpstr>
      <vt:lpstr>Reviewing the escapeMR package</vt:lpstr>
      <vt:lpstr>Reviewing demo data</vt:lpstr>
      <vt:lpstr>Reviewing demo data</vt:lpstr>
      <vt:lpstr>Coding – Horvitz_Thompson()</vt:lpstr>
      <vt:lpstr>Coding – superpopulation model</vt:lpstr>
      <vt:lpstr>Coding – B_star()</vt:lpstr>
      <vt:lpstr>Coding – total_escapement()</vt:lpstr>
      <vt:lpstr>Coding – pro_capsur</vt:lpstr>
      <vt:lpstr>Coding – location()</vt:lpstr>
      <vt:lpstr>Coding – CJS_loglik()</vt:lpstr>
      <vt:lpstr>Coding – CJS_loglik()</vt:lpstr>
      <vt:lpstr>Coding – CJS_loglik()</vt:lpstr>
      <vt:lpstr>Coding – CJS_loglik()</vt:lpstr>
      <vt:lpstr>Coding – CJS_loglik()</vt:lpstr>
      <vt:lpstr>Coding – CJS_loglik()</vt:lpstr>
      <vt:lpstr>Coding – CJS_loglik_wrapper()</vt:lpstr>
      <vt:lpstr>Coding – CJS_data_prep()</vt:lpstr>
      <vt:lpstr>Coding – CJS_data_prep()</vt:lpstr>
      <vt:lpstr>Coding – CJS_data_prep()</vt:lpstr>
      <vt:lpstr>Coding – CJS_data_prep()</vt:lpstr>
      <vt:lpstr>Running code – prepare data</vt:lpstr>
      <vt:lpstr>Running code – optimize parameters</vt:lpstr>
      <vt:lpstr>Coding – fill_prop_matrices()</vt:lpstr>
      <vt:lpstr>Coding – total_escapement()</vt:lpstr>
      <vt:lpstr>Running code – estimate escapement</vt:lpstr>
      <vt:lpstr>Speeding it up – incorporating C++</vt:lpstr>
      <vt:lpstr>Speeding it up – incorporating C++</vt:lpstr>
      <vt:lpstr>Bootstrapping for confidence intervals</vt:lpstr>
      <vt:lpstr>Coding – CJS_bootstrap</vt:lpstr>
      <vt:lpstr>Coding – CJS_bootstrap</vt:lpstr>
      <vt:lpstr>Coding – CJS_bootstrap</vt:lpstr>
      <vt:lpstr>Coding – CJS_bootstrap</vt:lpstr>
      <vt:lpstr>Coding – CJS_bootstrap</vt:lpstr>
      <vt:lpstr>Running code – CJS_bootstrap</vt:lpstr>
      <vt:lpstr>Running code – calculating CI</vt:lpstr>
      <vt:lpstr>Bootstrapping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146</cp:revision>
  <dcterms:created xsi:type="dcterms:W3CDTF">2024-08-06T18:39:30Z</dcterms:created>
  <dcterms:modified xsi:type="dcterms:W3CDTF">2024-08-08T17:32:06Z</dcterms:modified>
</cp:coreProperties>
</file>